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3" r:id="rId1"/>
  </p:sldMasterIdLst>
  <p:notesMasterIdLst>
    <p:notesMasterId r:id="rId13"/>
  </p:notesMasterIdLst>
  <p:sldIdLst>
    <p:sldId id="256" r:id="rId2"/>
    <p:sldId id="268" r:id="rId3"/>
    <p:sldId id="257" r:id="rId4"/>
    <p:sldId id="258" r:id="rId5"/>
    <p:sldId id="259" r:id="rId6"/>
    <p:sldId id="261"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CDE3D-648A-4D98-8493-20B78E42C442}" type="datetimeFigureOut">
              <a:rPr lang="en-ZA" smtClean="0"/>
              <a:t>2024/01/26</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5C48D-F97D-4BE4-9773-6DC624146141}" type="slidenum">
              <a:rPr lang="en-ZA" smtClean="0"/>
              <a:t>‹#›</a:t>
            </a:fld>
            <a:endParaRPr lang="en-ZA"/>
          </a:p>
        </p:txBody>
      </p:sp>
    </p:spTree>
    <p:extLst>
      <p:ext uri="{BB962C8B-B14F-4D97-AF65-F5344CB8AC3E}">
        <p14:creationId xmlns:p14="http://schemas.microsoft.com/office/powerpoint/2010/main" val="76692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688D868A-7D28-4892-9EB2-E4242919C03A}" type="datetime2">
              <a:rPr lang="en-US" smtClean="0"/>
              <a:t>Friday, January 26,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9389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BE71CC2C-A0A3-44B6-9613-A5C8E4A2A41E}" type="datetime2">
              <a:rPr lang="en-US" smtClean="0"/>
              <a:t>Friday, January 26,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48922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38E82889-DECC-4D35-96DB-3514BC87E940}" type="datetime2">
              <a:rPr lang="en-US" smtClean="0"/>
              <a:t>Friday, January 26,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82179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27519B3-FC36-4F90-84A9-53DDBC0A4F35}" type="datetime2">
              <a:rPr lang="en-US" smtClean="0"/>
              <a:t>Friday, January 26,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22995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8B10E7A2-7FFE-45F3-8FD0-4C3DA53DD8CC}" type="datetime2">
              <a:rPr lang="en-US" smtClean="0"/>
              <a:t>Friday, January 26,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46049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319FE4-CB1A-4566-B785-EDA3920621C8}" type="datetime2">
              <a:rPr lang="en-US" smtClean="0"/>
              <a:t>Friday, January 26,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27943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49F8422-8F28-4685-AB8B-4AA8D9C0F231}" type="datetime2">
              <a:rPr lang="en-US" smtClean="0"/>
              <a:t>Friday, January 26,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12760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051995C1-8EEC-402B-ADE1-F09E5F1DEBDE}" type="datetime2">
              <a:rPr lang="en-US" smtClean="0"/>
              <a:t>Friday, January 26,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945510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5232B10-C450-4086-BC1F-8B466DB69DC6}" type="datetime2">
              <a:rPr lang="en-US" smtClean="0"/>
              <a:t>Friday, January 26,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96568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B88D4790-C66C-4E47-99D9-17DC5BA13331}" type="datetime2">
              <a:rPr lang="en-US" smtClean="0"/>
              <a:t>Friday, January 26,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16486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AE688818-1146-499D-8C81-879AB429A2DC}" type="datetime2">
              <a:rPr lang="en-US" smtClean="0"/>
              <a:t>Friday, January 26,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7005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D1DB24F7-213B-4898-8714-75712BFD985C}" type="datetime2">
              <a:rPr lang="en-US" smtClean="0"/>
              <a:t>Friday, January 26,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291668851"/>
      </p:ext>
    </p:extLst>
  </p:cSld>
  <p:clrMap bg1="dk1" tx1="lt1" bg2="dk2" tx2="lt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16" r:id="rId6"/>
    <p:sldLayoutId id="2147483912" r:id="rId7"/>
    <p:sldLayoutId id="2147483913" r:id="rId8"/>
    <p:sldLayoutId id="2147483914" r:id="rId9"/>
    <p:sldLayoutId id="2147483915" r:id="rId10"/>
    <p:sldLayoutId id="2147483917" r:id="rId11"/>
  </p:sldLayoutIdLst>
  <p:hf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 Id="rId4" Type="http://schemas.openxmlformats.org/officeDocument/2006/relationships/hyperlink" Target="http://localhost:30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4F9DC-293D-3B62-2D69-097845080D59}"/>
              </a:ext>
            </a:extLst>
          </p:cNvPr>
          <p:cNvSpPr>
            <a:spLocks noGrp="1"/>
          </p:cNvSpPr>
          <p:nvPr>
            <p:ph type="ctrTitle"/>
          </p:nvPr>
        </p:nvSpPr>
        <p:spPr>
          <a:xfrm>
            <a:off x="5267325" y="549275"/>
            <a:ext cx="6373812" cy="3777421"/>
          </a:xfrm>
        </p:spPr>
        <p:txBody>
          <a:bodyPr anchor="b">
            <a:normAutofit fontScale="90000"/>
          </a:bodyPr>
          <a:lstStyle/>
          <a:p>
            <a:pPr>
              <a:lnSpc>
                <a:spcPct val="90000"/>
              </a:lnSpc>
            </a:pPr>
            <a:br>
              <a:rPr lang="en-ZA" sz="3200" dirty="0"/>
            </a:br>
            <a:br>
              <a:rPr lang="en-ZA" sz="3200" dirty="0"/>
            </a:br>
            <a:br>
              <a:rPr lang="en-ZA" sz="3200" dirty="0"/>
            </a:br>
            <a:br>
              <a:rPr lang="en-ZA" sz="3200" dirty="0"/>
            </a:br>
            <a:br>
              <a:rPr lang="en-ZA" sz="3800" dirty="0"/>
            </a:br>
            <a:br>
              <a:rPr lang="en-ZA" sz="3800" dirty="0"/>
            </a:br>
            <a:br>
              <a:rPr lang="en-ZA" sz="3800" dirty="0"/>
            </a:br>
            <a:br>
              <a:rPr lang="en-ZA" sz="3800" dirty="0"/>
            </a:br>
            <a:r>
              <a:rPr lang="en-ZA" sz="3800" dirty="0" err="1"/>
              <a:t>Mokuoane</a:t>
            </a:r>
            <a:r>
              <a:rPr lang="en-ZA" sz="3800" dirty="0"/>
              <a:t> Sidney Ramphalile</a:t>
            </a:r>
            <a:br>
              <a:rPr lang="en-ZA" sz="3800" dirty="0"/>
            </a:br>
            <a:br>
              <a:rPr lang="en-ZA" sz="3800" dirty="0"/>
            </a:br>
            <a:r>
              <a:rPr lang="en-ZA" sz="3800" dirty="0"/>
              <a:t>DLBCSPJWD01</a:t>
            </a:r>
            <a:br>
              <a:rPr lang="en-ZA" sz="3800" dirty="0"/>
            </a:br>
            <a:br>
              <a:rPr lang="en-ZA" sz="3800" dirty="0"/>
            </a:br>
            <a:r>
              <a:rPr lang="en-ZA" sz="3800" dirty="0"/>
              <a:t>92122454</a:t>
            </a:r>
            <a:br>
              <a:rPr lang="en-ZA" sz="3800" dirty="0"/>
            </a:br>
            <a:endParaRPr lang="en-ZA" sz="3800" dirty="0"/>
          </a:p>
        </p:txBody>
      </p:sp>
      <p:sp>
        <p:nvSpPr>
          <p:cNvPr id="3" name="Subtitle 2">
            <a:extLst>
              <a:ext uri="{FF2B5EF4-FFF2-40B4-BE49-F238E27FC236}">
                <a16:creationId xmlns:a16="http://schemas.microsoft.com/office/drawing/2014/main" id="{C9697FFD-E3B2-B077-3896-F19FC701F4CE}"/>
              </a:ext>
            </a:extLst>
          </p:cNvPr>
          <p:cNvSpPr>
            <a:spLocks noGrp="1"/>
          </p:cNvSpPr>
          <p:nvPr>
            <p:ph type="subTitle" idx="1"/>
          </p:nvPr>
        </p:nvSpPr>
        <p:spPr>
          <a:xfrm>
            <a:off x="5267325" y="4542598"/>
            <a:ext cx="6373812" cy="1766128"/>
          </a:xfrm>
        </p:spPr>
        <p:txBody>
          <a:bodyPr>
            <a:normAutofit/>
          </a:bodyPr>
          <a:lstStyle/>
          <a:p>
            <a:r>
              <a:rPr lang="en-ZA">
                <a:solidFill>
                  <a:schemeClr val="tx1">
                    <a:alpha val="60000"/>
                  </a:schemeClr>
                </a:solidFill>
              </a:rPr>
              <a:t>GitHub Link: https://github.com/SidneyRamphalile/Sidify-Store </a:t>
            </a:r>
          </a:p>
        </p:txBody>
      </p:sp>
      <p:grpSp>
        <p:nvGrpSpPr>
          <p:cNvPr id="43" name="Group 42">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44"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8" name="Oval 47">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0" name="Group 49">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51" name="Freeform: Shape 50">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Oval 53">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215576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501F-6AE5-C0F5-490B-7DF159256966}"/>
              </a:ext>
            </a:extLst>
          </p:cNvPr>
          <p:cNvSpPr>
            <a:spLocks noGrp="1"/>
          </p:cNvSpPr>
          <p:nvPr>
            <p:ph type="title"/>
          </p:nvPr>
        </p:nvSpPr>
        <p:spPr>
          <a:xfrm>
            <a:off x="548212" y="317290"/>
            <a:ext cx="11091600" cy="835025"/>
          </a:xfrm>
        </p:spPr>
        <p:txBody>
          <a:bodyPr>
            <a:normAutofit fontScale="90000"/>
          </a:bodyPr>
          <a:lstStyle/>
          <a:p>
            <a:r>
              <a:rPr lang="en-ZA" dirty="0"/>
              <a:t>Reason for Technologies used:</a:t>
            </a:r>
            <a:br>
              <a:rPr lang="en-ZA" b="1" dirty="0"/>
            </a:br>
            <a:endParaRPr lang="en-ZA" dirty="0"/>
          </a:p>
        </p:txBody>
      </p:sp>
      <p:sp>
        <p:nvSpPr>
          <p:cNvPr id="3" name="Content Placeholder 2">
            <a:extLst>
              <a:ext uri="{FF2B5EF4-FFF2-40B4-BE49-F238E27FC236}">
                <a16:creationId xmlns:a16="http://schemas.microsoft.com/office/drawing/2014/main" id="{B0FE7FA2-89D1-8612-5FAF-0BC646135788}"/>
              </a:ext>
            </a:extLst>
          </p:cNvPr>
          <p:cNvSpPr>
            <a:spLocks noGrp="1"/>
          </p:cNvSpPr>
          <p:nvPr>
            <p:ph idx="1"/>
          </p:nvPr>
        </p:nvSpPr>
        <p:spPr>
          <a:xfrm>
            <a:off x="549538" y="1068169"/>
            <a:ext cx="11090274" cy="2431434"/>
          </a:xfrm>
        </p:spPr>
        <p:txBody>
          <a:bodyPr>
            <a:normAutofit fontScale="92500" lnSpcReduction="10000"/>
          </a:bodyPr>
          <a:lstStyle/>
          <a:p>
            <a:pPr marL="0" indent="0">
              <a:buNone/>
            </a:pPr>
            <a:r>
              <a:rPr lang="en-ZA" sz="1800" dirty="0"/>
              <a:t>Front-End: The reason I used HTML and Tailwind CSS is because Tailwind CSS is a mobile-friendly CSS framework, having a ‘mobile-first’ approach,  which will make my application 100% mobile responsive. The reason I chose </a:t>
            </a:r>
            <a:r>
              <a:rPr lang="en-ZA" sz="1800" dirty="0" err="1"/>
              <a:t>Shadcn</a:t>
            </a:r>
            <a:r>
              <a:rPr lang="en-ZA" sz="1800" dirty="0"/>
              <a:t>/</a:t>
            </a:r>
            <a:r>
              <a:rPr lang="en-ZA" sz="1800" dirty="0" err="1"/>
              <a:t>ui</a:t>
            </a:r>
            <a:r>
              <a:rPr lang="en-ZA" sz="1800" dirty="0"/>
              <a:t> is because it has different components such as buttons and so forth, pre-programmed and I just have to use it, making development faster. The reason I used </a:t>
            </a:r>
            <a:r>
              <a:rPr lang="en-ZA" sz="1800" dirty="0" err="1"/>
              <a:t>Next.Js</a:t>
            </a:r>
            <a:r>
              <a:rPr lang="en-ZA" sz="1800" dirty="0"/>
              <a:t> and TypeScript is because it is the fastest and latest technology to build web-applications, with client-side routing and improved security. </a:t>
            </a:r>
          </a:p>
          <a:p>
            <a:pPr marL="0" indent="0">
              <a:buNone/>
            </a:pPr>
            <a:r>
              <a:rPr lang="en-ZA" sz="1800" dirty="0"/>
              <a:t>Back-End: I used Sanity because it is a content management system which easily handles my backend for me, I just need to focus on creating the product and it will sort out the databases for me. Stripe payment gateway is secure and reliable. I used </a:t>
            </a:r>
            <a:r>
              <a:rPr lang="en-ZA" sz="1800" dirty="0" err="1"/>
              <a:t>Node.Js</a:t>
            </a:r>
            <a:r>
              <a:rPr lang="en-ZA" sz="1800" dirty="0"/>
              <a:t> because it allows smooth communication between the backend and the frontend. </a:t>
            </a:r>
          </a:p>
          <a:p>
            <a:pPr marL="0" indent="0">
              <a:buNone/>
            </a:pPr>
            <a:endParaRPr lang="en-ZA" dirty="0"/>
          </a:p>
        </p:txBody>
      </p:sp>
      <p:sp>
        <p:nvSpPr>
          <p:cNvPr id="4" name="TextBox 3">
            <a:extLst>
              <a:ext uri="{FF2B5EF4-FFF2-40B4-BE49-F238E27FC236}">
                <a16:creationId xmlns:a16="http://schemas.microsoft.com/office/drawing/2014/main" id="{44C68513-FF2F-6A58-31E1-564E9EA08E4C}"/>
              </a:ext>
            </a:extLst>
          </p:cNvPr>
          <p:cNvSpPr txBox="1"/>
          <p:nvPr/>
        </p:nvSpPr>
        <p:spPr>
          <a:xfrm>
            <a:off x="548212" y="3390825"/>
            <a:ext cx="8356600" cy="754053"/>
          </a:xfrm>
          <a:prstGeom prst="rect">
            <a:avLst/>
          </a:prstGeom>
          <a:noFill/>
        </p:spPr>
        <p:txBody>
          <a:bodyPr wrap="square" rtlCol="0">
            <a:spAutoFit/>
          </a:bodyPr>
          <a:lstStyle/>
          <a:p>
            <a:r>
              <a:rPr lang="en-ZA" sz="4300" dirty="0">
                <a:solidFill>
                  <a:prstClr val="white"/>
                </a:solidFill>
                <a:latin typeface="Sitka Heading"/>
                <a:ea typeface="+mj-ea"/>
                <a:cs typeface="+mj-cs"/>
              </a:rPr>
              <a:t>Test Cases</a:t>
            </a:r>
            <a:r>
              <a:rPr kumimoji="0" lang="en-ZA" sz="4300" b="0" i="0" u="none" strike="noStrike" kern="1200" cap="none" spc="0" normalizeH="0" baseline="0" noProof="0" dirty="0">
                <a:ln>
                  <a:noFill/>
                </a:ln>
                <a:solidFill>
                  <a:prstClr val="white"/>
                </a:solidFill>
                <a:effectLst/>
                <a:uLnTx/>
                <a:uFillTx/>
                <a:latin typeface="Sitka Heading"/>
                <a:ea typeface="+mj-ea"/>
                <a:cs typeface="+mj-cs"/>
              </a:rPr>
              <a:t>:</a:t>
            </a:r>
            <a:endParaRPr lang="en-ZA" dirty="0"/>
          </a:p>
        </p:txBody>
      </p:sp>
      <p:sp>
        <p:nvSpPr>
          <p:cNvPr id="6" name="TextBox 5">
            <a:extLst>
              <a:ext uri="{FF2B5EF4-FFF2-40B4-BE49-F238E27FC236}">
                <a16:creationId xmlns:a16="http://schemas.microsoft.com/office/drawing/2014/main" id="{463733FB-59BD-B3AA-2098-68523000332E}"/>
              </a:ext>
            </a:extLst>
          </p:cNvPr>
          <p:cNvSpPr txBox="1"/>
          <p:nvPr/>
        </p:nvSpPr>
        <p:spPr>
          <a:xfrm>
            <a:off x="549538" y="4264730"/>
            <a:ext cx="9982200" cy="2585323"/>
          </a:xfrm>
          <a:prstGeom prst="rect">
            <a:avLst/>
          </a:prstGeom>
          <a:noFill/>
        </p:spPr>
        <p:txBody>
          <a:bodyPr wrap="square" rtlCol="0">
            <a:spAutoFit/>
          </a:bodyPr>
          <a:lstStyle/>
          <a:p>
            <a:pPr marL="342900" indent="-342900">
              <a:buAutoNum type="arabicPeriod"/>
            </a:pPr>
            <a:r>
              <a:rPr lang="en-ZA" b="1" u="sng" dirty="0"/>
              <a:t>Add Item to Cart </a:t>
            </a:r>
            <a:r>
              <a:rPr lang="en-ZA" dirty="0"/>
              <a:t>– When I click on the ‘Add To Cart’ button, the application should successfully add the selected item to the shopping cart. It PASSED the test.</a:t>
            </a:r>
          </a:p>
          <a:p>
            <a:pPr marL="342900" indent="-342900">
              <a:buAutoNum type="arabicPeriod"/>
            </a:pPr>
            <a:r>
              <a:rPr lang="en-ZA" b="1" u="sng" dirty="0"/>
              <a:t>Remove Item from Cart </a:t>
            </a:r>
            <a:r>
              <a:rPr lang="en-ZA" dirty="0"/>
              <a:t>– When I click on the ‘Remove Item’ button, the application should successfully remove the selected item/s from the shopping cart. It PASSED the test.</a:t>
            </a:r>
          </a:p>
          <a:p>
            <a:pPr marL="342900" indent="-342900">
              <a:buAutoNum type="arabicPeriod"/>
            </a:pPr>
            <a:r>
              <a:rPr lang="en-ZA" b="1" u="sng" dirty="0"/>
              <a:t>Checkout functionality </a:t>
            </a:r>
            <a:r>
              <a:rPr lang="en-ZA" dirty="0"/>
              <a:t>– When I click on the ‘Checkout’ button, I should be greeted with the Stripe payment gateway page, ready to add my credit card details. It PASSED the test.</a:t>
            </a:r>
          </a:p>
          <a:p>
            <a:pPr marL="342900" indent="-342900">
              <a:buAutoNum type="arabicPeriod"/>
            </a:pPr>
            <a:r>
              <a:rPr lang="en-ZA" b="1" u="sng" dirty="0"/>
              <a:t>Successful Payment </a:t>
            </a:r>
            <a:r>
              <a:rPr lang="en-ZA" dirty="0"/>
              <a:t>– After entering my credit card details, when I press on the ‘Pay’ button, a “success” page should load up, letting me know that the payment was successful. It PASSED the test.</a:t>
            </a:r>
          </a:p>
        </p:txBody>
      </p:sp>
      <p:sp>
        <p:nvSpPr>
          <p:cNvPr id="7" name="Slide Number Placeholder 6">
            <a:extLst>
              <a:ext uri="{FF2B5EF4-FFF2-40B4-BE49-F238E27FC236}">
                <a16:creationId xmlns:a16="http://schemas.microsoft.com/office/drawing/2014/main" id="{E47B08D1-19C4-0422-CC5E-0165F819C966}"/>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293165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681C-28DB-6CA8-9F0A-3609918BE5D1}"/>
              </a:ext>
            </a:extLst>
          </p:cNvPr>
          <p:cNvSpPr>
            <a:spLocks noGrp="1"/>
          </p:cNvSpPr>
          <p:nvPr>
            <p:ph type="title"/>
          </p:nvPr>
        </p:nvSpPr>
        <p:spPr>
          <a:xfrm>
            <a:off x="549537" y="196900"/>
            <a:ext cx="11091600" cy="1332000"/>
          </a:xfrm>
        </p:spPr>
        <p:txBody>
          <a:bodyPr/>
          <a:lstStyle/>
          <a:p>
            <a:r>
              <a:rPr lang="en-ZA" dirty="0"/>
              <a:t>Screen Cast Demo of my Web Application</a:t>
            </a:r>
          </a:p>
        </p:txBody>
      </p:sp>
      <p:pic>
        <p:nvPicPr>
          <p:cNvPr id="6" name="Sidify Store Update">
            <a:hlinkClick r:id="" action="ppaction://media"/>
            <a:extLst>
              <a:ext uri="{FF2B5EF4-FFF2-40B4-BE49-F238E27FC236}">
                <a16:creationId xmlns:a16="http://schemas.microsoft.com/office/drawing/2014/main" id="{C227052C-FDD8-45BA-DAA1-F6E3D00213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5400" y="1043908"/>
            <a:ext cx="8953499" cy="5036218"/>
          </a:xfrm>
        </p:spPr>
      </p:pic>
      <p:sp>
        <p:nvSpPr>
          <p:cNvPr id="4" name="Slide Number Placeholder 3">
            <a:extLst>
              <a:ext uri="{FF2B5EF4-FFF2-40B4-BE49-F238E27FC236}">
                <a16:creationId xmlns:a16="http://schemas.microsoft.com/office/drawing/2014/main" id="{CA14CED5-5AA0-334B-3398-97E071731197}"/>
              </a:ext>
            </a:extLst>
          </p:cNvPr>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29412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83EA-E56F-BE6E-6149-3ABEC201877B}"/>
              </a:ext>
            </a:extLst>
          </p:cNvPr>
          <p:cNvSpPr>
            <a:spLocks noGrp="1"/>
          </p:cNvSpPr>
          <p:nvPr>
            <p:ph type="title"/>
          </p:nvPr>
        </p:nvSpPr>
        <p:spPr/>
        <p:txBody>
          <a:bodyPr/>
          <a:lstStyle/>
          <a:p>
            <a:r>
              <a:rPr lang="en-ZA" dirty="0"/>
              <a:t>Table of Contents</a:t>
            </a:r>
          </a:p>
        </p:txBody>
      </p:sp>
      <p:sp>
        <p:nvSpPr>
          <p:cNvPr id="3" name="Content Placeholder 2">
            <a:extLst>
              <a:ext uri="{FF2B5EF4-FFF2-40B4-BE49-F238E27FC236}">
                <a16:creationId xmlns:a16="http://schemas.microsoft.com/office/drawing/2014/main" id="{0B4281B3-F4D5-1F86-242D-F2935C0A3E45}"/>
              </a:ext>
            </a:extLst>
          </p:cNvPr>
          <p:cNvSpPr>
            <a:spLocks noGrp="1"/>
          </p:cNvSpPr>
          <p:nvPr>
            <p:ph idx="1"/>
          </p:nvPr>
        </p:nvSpPr>
        <p:spPr>
          <a:xfrm>
            <a:off x="549538" y="1528999"/>
            <a:ext cx="11090274" cy="5075001"/>
          </a:xfrm>
        </p:spPr>
        <p:txBody>
          <a:bodyPr>
            <a:normAutofit/>
          </a:bodyPr>
          <a:lstStyle/>
          <a:p>
            <a:pPr marL="457200" indent="-457200">
              <a:buFont typeface="+mj-lt"/>
              <a:buAutoNum type="arabicPeriod"/>
            </a:pPr>
            <a:r>
              <a:rPr lang="en-ZA" dirty="0" err="1"/>
              <a:t>Sidify</a:t>
            </a:r>
            <a:r>
              <a:rPr lang="en-ZA" dirty="0"/>
              <a:t> Store – Explanation and Benefits ……………………………………………………….. 3</a:t>
            </a:r>
          </a:p>
          <a:p>
            <a:pPr marL="457200" indent="-457200">
              <a:buFont typeface="+mj-lt"/>
              <a:buAutoNum type="arabicPeriod"/>
            </a:pPr>
            <a:r>
              <a:rPr lang="en-ZA" dirty="0"/>
              <a:t>Target Audience …………………………………………………………………………………..4</a:t>
            </a:r>
          </a:p>
          <a:p>
            <a:pPr marL="457200" indent="-457200">
              <a:buFont typeface="+mj-lt"/>
              <a:buAutoNum type="arabicPeriod"/>
            </a:pPr>
            <a:r>
              <a:rPr lang="en-ZA" dirty="0"/>
              <a:t>Technologies used : Front-End and Back-End ………………………………………………… 5</a:t>
            </a:r>
          </a:p>
          <a:p>
            <a:pPr marL="457200" indent="-457200">
              <a:buFont typeface="+mj-lt"/>
              <a:buAutoNum type="arabicPeriod"/>
            </a:pPr>
            <a:r>
              <a:rPr lang="en-ZA" dirty="0"/>
              <a:t>Architecture Diagram and Changes ……………………………………………………………. 6</a:t>
            </a:r>
          </a:p>
          <a:p>
            <a:pPr marL="457200" indent="-457200">
              <a:buFont typeface="+mj-lt"/>
              <a:buAutoNum type="arabicPeriod"/>
            </a:pPr>
            <a:r>
              <a:rPr lang="en-ZA" dirty="0"/>
              <a:t>Front-End Screenshot and Short Description …………………………………………………. 7</a:t>
            </a:r>
          </a:p>
          <a:p>
            <a:pPr marL="457200" indent="-457200">
              <a:buFont typeface="+mj-lt"/>
              <a:buAutoNum type="arabicPeriod"/>
            </a:pPr>
            <a:r>
              <a:rPr lang="en-ZA" dirty="0"/>
              <a:t>Back-End Screenshot and Short Description ………………………………………………….. 8</a:t>
            </a:r>
          </a:p>
          <a:p>
            <a:pPr marL="457200" indent="-457200">
              <a:buFont typeface="+mj-lt"/>
              <a:buAutoNum type="arabicPeriod"/>
            </a:pPr>
            <a:r>
              <a:rPr lang="en-ZA" dirty="0"/>
              <a:t>Installation Instructions ………………………………………………………………………… 9</a:t>
            </a:r>
          </a:p>
          <a:p>
            <a:pPr marL="457200" indent="-457200">
              <a:buFont typeface="+mj-lt"/>
              <a:buAutoNum type="arabicPeriod"/>
            </a:pPr>
            <a:r>
              <a:rPr lang="en-ZA" dirty="0"/>
              <a:t>Reason for Technologies Used and Test Cases ……………...………………………………. 10</a:t>
            </a:r>
          </a:p>
          <a:p>
            <a:pPr marL="457200" indent="-457200">
              <a:buFont typeface="+mj-lt"/>
              <a:buAutoNum type="arabicPeriod"/>
            </a:pPr>
            <a:r>
              <a:rPr lang="en-ZA" dirty="0"/>
              <a:t>Screencast Demo of Application ……………………………………………………………… 11</a:t>
            </a:r>
          </a:p>
          <a:p>
            <a:pPr marL="457200" indent="-457200">
              <a:buFont typeface="+mj-lt"/>
              <a:buAutoNum type="arabicPeriod"/>
            </a:pPr>
            <a:endParaRPr lang="en-ZA" dirty="0"/>
          </a:p>
          <a:p>
            <a:pPr marL="457200" indent="-457200">
              <a:buFont typeface="+mj-lt"/>
              <a:buAutoNum type="arabicPeriod"/>
            </a:pPr>
            <a:endParaRPr lang="en-ZA" dirty="0"/>
          </a:p>
          <a:p>
            <a:pPr marL="457200" indent="-457200">
              <a:buFont typeface="+mj-lt"/>
              <a:buAutoNum type="arabicPeriod"/>
            </a:pPr>
            <a:endParaRPr lang="en-ZA" dirty="0"/>
          </a:p>
          <a:p>
            <a:pPr marL="457200" indent="-457200">
              <a:buFont typeface="+mj-lt"/>
              <a:buAutoNum type="arabicPeriod"/>
            </a:pPr>
            <a:endParaRPr lang="en-ZA" dirty="0"/>
          </a:p>
          <a:p>
            <a:pPr marL="457200" indent="-457200">
              <a:buFont typeface="+mj-lt"/>
              <a:buAutoNum type="arabicPeriod"/>
            </a:pPr>
            <a:endParaRPr lang="en-ZA" dirty="0"/>
          </a:p>
          <a:p>
            <a:pPr marL="457200" indent="-457200">
              <a:buFont typeface="+mj-lt"/>
              <a:buAutoNum type="arabicPeriod"/>
            </a:pPr>
            <a:endParaRPr lang="en-ZA" dirty="0"/>
          </a:p>
          <a:p>
            <a:pPr marL="457200" indent="-457200">
              <a:buFont typeface="+mj-lt"/>
              <a:buAutoNum type="arabicPeriod"/>
            </a:pPr>
            <a:endParaRPr lang="en-ZA" dirty="0"/>
          </a:p>
          <a:p>
            <a:pPr marL="457200" indent="-457200">
              <a:buFont typeface="+mj-lt"/>
              <a:buAutoNum type="arabicPeriod"/>
            </a:pPr>
            <a:endParaRPr lang="en-ZA" dirty="0"/>
          </a:p>
        </p:txBody>
      </p:sp>
      <p:sp>
        <p:nvSpPr>
          <p:cNvPr id="4" name="Slide Number Placeholder 3">
            <a:extLst>
              <a:ext uri="{FF2B5EF4-FFF2-40B4-BE49-F238E27FC236}">
                <a16:creationId xmlns:a16="http://schemas.microsoft.com/office/drawing/2014/main" id="{EF85C6D0-5A49-3F6F-9743-BA4BC1A357FD}"/>
              </a:ext>
            </a:extLst>
          </p:cNvPr>
          <p:cNvSpPr>
            <a:spLocks noGrp="1"/>
          </p:cNvSpPr>
          <p:nvPr>
            <p:ph type="sldNum" sz="quarter" idx="12"/>
          </p:nvPr>
        </p:nvSpPr>
        <p:spPr/>
        <p:txBody>
          <a:bodyPr/>
          <a:lstStyle/>
          <a:p>
            <a:fld id="{DBA1B0FB-D917-4C8C-928F-313BD683BF39}" type="slidenum">
              <a:rPr lang="en-US" smtClean="0"/>
              <a:t>2</a:t>
            </a:fld>
            <a:endParaRPr lang="en-US"/>
          </a:p>
        </p:txBody>
      </p:sp>
    </p:spTree>
    <p:extLst>
      <p:ext uri="{BB962C8B-B14F-4D97-AF65-F5344CB8AC3E}">
        <p14:creationId xmlns:p14="http://schemas.microsoft.com/office/powerpoint/2010/main" val="243562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1C6DE-B5D4-FF53-ABC2-779B7C52E525}"/>
              </a:ext>
            </a:extLst>
          </p:cNvPr>
          <p:cNvSpPr>
            <a:spLocks noGrp="1"/>
          </p:cNvSpPr>
          <p:nvPr>
            <p:ph type="title"/>
          </p:nvPr>
        </p:nvSpPr>
        <p:spPr/>
        <p:txBody>
          <a:bodyPr/>
          <a:lstStyle/>
          <a:p>
            <a:r>
              <a:rPr lang="en-ZA" dirty="0" err="1"/>
              <a:t>Sidify</a:t>
            </a:r>
            <a:r>
              <a:rPr lang="en-ZA" dirty="0"/>
              <a:t>-Store</a:t>
            </a:r>
          </a:p>
        </p:txBody>
      </p:sp>
      <p:sp>
        <p:nvSpPr>
          <p:cNvPr id="3" name="Content Placeholder 2">
            <a:extLst>
              <a:ext uri="{FF2B5EF4-FFF2-40B4-BE49-F238E27FC236}">
                <a16:creationId xmlns:a16="http://schemas.microsoft.com/office/drawing/2014/main" id="{0C03C8C4-0EA7-7F46-D811-3738F1174484}"/>
              </a:ext>
            </a:extLst>
          </p:cNvPr>
          <p:cNvSpPr>
            <a:spLocks noGrp="1"/>
          </p:cNvSpPr>
          <p:nvPr>
            <p:ph idx="1"/>
          </p:nvPr>
        </p:nvSpPr>
        <p:spPr>
          <a:xfrm>
            <a:off x="550864" y="1705887"/>
            <a:ext cx="11090274" cy="4275813"/>
          </a:xfrm>
        </p:spPr>
        <p:txBody>
          <a:bodyPr>
            <a:normAutofit lnSpcReduction="10000"/>
          </a:bodyPr>
          <a:lstStyle/>
          <a:p>
            <a:r>
              <a:rPr lang="en-ZA" sz="2400" dirty="0"/>
              <a:t>An Ecommerce Web Application store where people can seamlessly buy high quality clothes online and then securely make payments using the Stripe payment gateway.</a:t>
            </a:r>
          </a:p>
          <a:p>
            <a:r>
              <a:rPr lang="en-ZA" sz="2400" dirty="0"/>
              <a:t>Benefits </a:t>
            </a:r>
          </a:p>
          <a:p>
            <a:pPr lvl="1"/>
            <a:r>
              <a:rPr lang="en-ZA" sz="1800" dirty="0"/>
              <a:t>You can do shopping at the comfort of your own house, and at the convenience of your own time</a:t>
            </a:r>
          </a:p>
          <a:p>
            <a:pPr lvl="1"/>
            <a:r>
              <a:rPr lang="en-ZA" sz="1800" dirty="0"/>
              <a:t>You can avoid long traffic jams on the road and long queues at a physical store.</a:t>
            </a:r>
          </a:p>
          <a:p>
            <a:pPr lvl="1"/>
            <a:r>
              <a:rPr lang="en-ZA" sz="1800" dirty="0"/>
              <a:t>You don’t have to go through the trouble of creating an account and having to login before making a purchase, you simply add your desired item into the shopping cart, go to checkout, make your payment and wait as your product gets delivered to your doorstep.</a:t>
            </a:r>
          </a:p>
          <a:p>
            <a:pPr lvl="1"/>
            <a:r>
              <a:rPr lang="en-ZA" sz="1800" dirty="0"/>
              <a:t>Men, Women and Teenagers are all represented in their various categories. There are t-shirts, sweaters and footwear for all, with long and lasting quality.</a:t>
            </a:r>
          </a:p>
          <a:p>
            <a:pPr marL="1828800" lvl="4" indent="0">
              <a:buNone/>
            </a:pPr>
            <a:endParaRPr lang="en-ZA" sz="1800" dirty="0"/>
          </a:p>
        </p:txBody>
      </p:sp>
      <p:sp>
        <p:nvSpPr>
          <p:cNvPr id="4" name="Slide Number Placeholder 3">
            <a:extLst>
              <a:ext uri="{FF2B5EF4-FFF2-40B4-BE49-F238E27FC236}">
                <a16:creationId xmlns:a16="http://schemas.microsoft.com/office/drawing/2014/main" id="{E6C19A05-55E2-82A5-77D0-BB8B8A840A41}"/>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165797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A443-F14A-8366-0144-0E0447A5C0CD}"/>
              </a:ext>
            </a:extLst>
          </p:cNvPr>
          <p:cNvSpPr>
            <a:spLocks noGrp="1"/>
          </p:cNvSpPr>
          <p:nvPr>
            <p:ph type="title"/>
          </p:nvPr>
        </p:nvSpPr>
        <p:spPr/>
        <p:txBody>
          <a:bodyPr/>
          <a:lstStyle/>
          <a:p>
            <a:r>
              <a:rPr lang="en-ZA" dirty="0"/>
              <a:t>Target Audience</a:t>
            </a:r>
          </a:p>
        </p:txBody>
      </p:sp>
      <p:sp>
        <p:nvSpPr>
          <p:cNvPr id="3" name="Content Placeholder 2">
            <a:extLst>
              <a:ext uri="{FF2B5EF4-FFF2-40B4-BE49-F238E27FC236}">
                <a16:creationId xmlns:a16="http://schemas.microsoft.com/office/drawing/2014/main" id="{5545F746-951E-7539-9735-5774ACA35D45}"/>
              </a:ext>
            </a:extLst>
          </p:cNvPr>
          <p:cNvSpPr>
            <a:spLocks noGrp="1"/>
          </p:cNvSpPr>
          <p:nvPr>
            <p:ph idx="1"/>
          </p:nvPr>
        </p:nvSpPr>
        <p:spPr/>
        <p:txBody>
          <a:bodyPr/>
          <a:lstStyle/>
          <a:p>
            <a:r>
              <a:rPr lang="en-ZA" sz="2400" dirty="0"/>
              <a:t>The target audience of this web application is:</a:t>
            </a:r>
          </a:p>
          <a:p>
            <a:pPr lvl="1"/>
            <a:r>
              <a:rPr lang="en-ZA" sz="1800" dirty="0"/>
              <a:t>Men</a:t>
            </a:r>
          </a:p>
          <a:p>
            <a:pPr lvl="1"/>
            <a:r>
              <a:rPr lang="en-ZA" sz="1800" dirty="0"/>
              <a:t>Women</a:t>
            </a:r>
          </a:p>
          <a:p>
            <a:pPr lvl="1"/>
            <a:r>
              <a:rPr lang="en-ZA" sz="1800" dirty="0"/>
              <a:t>Teenagers</a:t>
            </a:r>
          </a:p>
          <a:p>
            <a:pPr lvl="1"/>
            <a:r>
              <a:rPr lang="en-ZA" sz="1800" dirty="0"/>
              <a:t>People who have a heart for clothes shopping and fashion</a:t>
            </a:r>
          </a:p>
          <a:p>
            <a:pPr lvl="1"/>
            <a:r>
              <a:rPr lang="en-ZA" sz="1800" dirty="0"/>
              <a:t>People who are into sportswear.</a:t>
            </a:r>
          </a:p>
        </p:txBody>
      </p:sp>
      <p:sp>
        <p:nvSpPr>
          <p:cNvPr id="4" name="Slide Number Placeholder 3">
            <a:extLst>
              <a:ext uri="{FF2B5EF4-FFF2-40B4-BE49-F238E27FC236}">
                <a16:creationId xmlns:a16="http://schemas.microsoft.com/office/drawing/2014/main" id="{1D429644-CE04-FA25-D519-5782CD022BF4}"/>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2169255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9E5E-6CD0-8F81-B675-5EB2BAAD2B08}"/>
              </a:ext>
            </a:extLst>
          </p:cNvPr>
          <p:cNvSpPr>
            <a:spLocks noGrp="1"/>
          </p:cNvSpPr>
          <p:nvPr>
            <p:ph type="title"/>
          </p:nvPr>
        </p:nvSpPr>
        <p:spPr>
          <a:xfrm>
            <a:off x="550862" y="549275"/>
            <a:ext cx="10879138" cy="857362"/>
          </a:xfrm>
        </p:spPr>
        <p:txBody>
          <a:bodyPr/>
          <a:lstStyle/>
          <a:p>
            <a:r>
              <a:rPr lang="en-ZA" dirty="0"/>
              <a:t>Technologies used: Front-End</a:t>
            </a:r>
          </a:p>
        </p:txBody>
      </p:sp>
      <p:sp>
        <p:nvSpPr>
          <p:cNvPr id="7" name="Content Placeholder 6">
            <a:extLst>
              <a:ext uri="{FF2B5EF4-FFF2-40B4-BE49-F238E27FC236}">
                <a16:creationId xmlns:a16="http://schemas.microsoft.com/office/drawing/2014/main" id="{A35A714B-7B6F-66F1-2D32-CCEAE78B8E75}"/>
              </a:ext>
            </a:extLst>
          </p:cNvPr>
          <p:cNvSpPr>
            <a:spLocks noGrp="1"/>
          </p:cNvSpPr>
          <p:nvPr>
            <p:ph idx="1"/>
          </p:nvPr>
        </p:nvSpPr>
        <p:spPr>
          <a:xfrm>
            <a:off x="549538" y="1439187"/>
            <a:ext cx="8442062" cy="1900913"/>
          </a:xfrm>
        </p:spPr>
        <p:txBody>
          <a:bodyPr/>
          <a:lstStyle/>
          <a:p>
            <a:pPr marL="0" indent="0">
              <a:buNone/>
            </a:pPr>
            <a:r>
              <a:rPr lang="en-ZA" dirty="0"/>
              <a:t>HTML </a:t>
            </a:r>
            <a:r>
              <a:rPr lang="en-ZA" sz="2800" dirty="0"/>
              <a:t>  </a:t>
            </a:r>
            <a:r>
              <a:rPr lang="en-ZA" dirty="0"/>
              <a:t>            Tailwind CSS         TypeScript</a:t>
            </a:r>
            <a:r>
              <a:rPr lang="en-ZA" sz="2800" dirty="0"/>
              <a:t> </a:t>
            </a:r>
            <a:r>
              <a:rPr lang="en-ZA" dirty="0"/>
              <a:t>            </a:t>
            </a:r>
            <a:r>
              <a:rPr lang="en-ZA" dirty="0" err="1"/>
              <a:t>Shadcn</a:t>
            </a:r>
            <a:r>
              <a:rPr lang="en-ZA" dirty="0"/>
              <a:t>/UI                </a:t>
            </a:r>
            <a:r>
              <a:rPr lang="en-ZA" dirty="0" err="1"/>
              <a:t>Next.Js</a:t>
            </a:r>
            <a:endParaRPr lang="en-ZA" dirty="0"/>
          </a:p>
          <a:p>
            <a:pPr marL="0" indent="0">
              <a:buNone/>
            </a:pPr>
            <a:r>
              <a:rPr lang="en-ZA" dirty="0"/>
              <a:t>                                                                                                                                      </a:t>
            </a:r>
          </a:p>
        </p:txBody>
      </p:sp>
      <p:pic>
        <p:nvPicPr>
          <p:cNvPr id="9" name="Picture 8" descr="A logo of a software company&#10;&#10;Description automatically generated">
            <a:extLst>
              <a:ext uri="{FF2B5EF4-FFF2-40B4-BE49-F238E27FC236}">
                <a16:creationId xmlns:a16="http://schemas.microsoft.com/office/drawing/2014/main" id="{9B729251-E5F8-0AAF-ECA0-8D5C9FEAF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88" y="2184039"/>
            <a:ext cx="857362" cy="857362"/>
          </a:xfrm>
          <a:prstGeom prst="rect">
            <a:avLst/>
          </a:prstGeom>
        </p:spPr>
      </p:pic>
      <p:pic>
        <p:nvPicPr>
          <p:cNvPr id="11" name="Picture 10" descr="A blue waves on a black background&#10;&#10;Description automatically generated">
            <a:extLst>
              <a:ext uri="{FF2B5EF4-FFF2-40B4-BE49-F238E27FC236}">
                <a16:creationId xmlns:a16="http://schemas.microsoft.com/office/drawing/2014/main" id="{B8398F7C-C13A-9DF5-9200-AAA7D1E5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245" y="2032657"/>
            <a:ext cx="857362" cy="857362"/>
          </a:xfrm>
          <a:prstGeom prst="rect">
            <a:avLst/>
          </a:prstGeom>
        </p:spPr>
      </p:pic>
      <p:pic>
        <p:nvPicPr>
          <p:cNvPr id="13" name="Picture 12" descr="A blue letters on a black background&#10;&#10;Description automatically generated">
            <a:extLst>
              <a:ext uri="{FF2B5EF4-FFF2-40B4-BE49-F238E27FC236}">
                <a16:creationId xmlns:a16="http://schemas.microsoft.com/office/drawing/2014/main" id="{EA26D59B-9C01-B306-FE1C-EF5D20D97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4732" y="1925675"/>
            <a:ext cx="1075164" cy="1075164"/>
          </a:xfrm>
          <a:prstGeom prst="rect">
            <a:avLst/>
          </a:prstGeom>
        </p:spPr>
      </p:pic>
      <p:pic>
        <p:nvPicPr>
          <p:cNvPr id="15" name="Picture 14" descr="A white lines on a black background&#10;&#10;Description automatically generated">
            <a:extLst>
              <a:ext uri="{FF2B5EF4-FFF2-40B4-BE49-F238E27FC236}">
                <a16:creationId xmlns:a16="http://schemas.microsoft.com/office/drawing/2014/main" id="{6FF50E9D-49C2-FE8C-4007-9DE7BFB9A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8124" y="2073219"/>
            <a:ext cx="933486" cy="816800"/>
          </a:xfrm>
          <a:prstGeom prst="rect">
            <a:avLst/>
          </a:prstGeom>
        </p:spPr>
      </p:pic>
      <p:pic>
        <p:nvPicPr>
          <p:cNvPr id="17" name="Picture 16" descr="A white circle with black text&#10;&#10;Description automatically generated">
            <a:extLst>
              <a:ext uri="{FF2B5EF4-FFF2-40B4-BE49-F238E27FC236}">
                <a16:creationId xmlns:a16="http://schemas.microsoft.com/office/drawing/2014/main" id="{849C2A3C-2695-71A1-A084-789A10DFD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838" y="2026058"/>
            <a:ext cx="1075164" cy="1075164"/>
          </a:xfrm>
          <a:prstGeom prst="rect">
            <a:avLst/>
          </a:prstGeom>
        </p:spPr>
      </p:pic>
      <p:sp>
        <p:nvSpPr>
          <p:cNvPr id="18" name="TextBox 17">
            <a:extLst>
              <a:ext uri="{FF2B5EF4-FFF2-40B4-BE49-F238E27FC236}">
                <a16:creationId xmlns:a16="http://schemas.microsoft.com/office/drawing/2014/main" id="{5B9201E2-9E23-FD1B-055A-7B4292B7CCF2}"/>
              </a:ext>
            </a:extLst>
          </p:cNvPr>
          <p:cNvSpPr txBox="1"/>
          <p:nvPr/>
        </p:nvSpPr>
        <p:spPr>
          <a:xfrm>
            <a:off x="546888" y="3272594"/>
            <a:ext cx="10109200" cy="830997"/>
          </a:xfrm>
          <a:prstGeom prst="rect">
            <a:avLst/>
          </a:prstGeom>
          <a:noFill/>
        </p:spPr>
        <p:txBody>
          <a:bodyPr wrap="square" rtlCol="0">
            <a:spAutoFit/>
          </a:bodyPr>
          <a:lstStyle/>
          <a:p>
            <a:r>
              <a:rPr lang="en-ZA" sz="4800" dirty="0">
                <a:latin typeface="+mj-lt"/>
              </a:rPr>
              <a:t>Technologies used: Back-End</a:t>
            </a:r>
          </a:p>
        </p:txBody>
      </p:sp>
      <p:sp>
        <p:nvSpPr>
          <p:cNvPr id="19" name="TextBox 18">
            <a:extLst>
              <a:ext uri="{FF2B5EF4-FFF2-40B4-BE49-F238E27FC236}">
                <a16:creationId xmlns:a16="http://schemas.microsoft.com/office/drawing/2014/main" id="{4EFFCBBC-3DE8-BC86-8E24-B729B6CFC58A}"/>
              </a:ext>
            </a:extLst>
          </p:cNvPr>
          <p:cNvSpPr txBox="1"/>
          <p:nvPr/>
        </p:nvSpPr>
        <p:spPr>
          <a:xfrm>
            <a:off x="708869" y="4293148"/>
            <a:ext cx="8752631" cy="2123658"/>
          </a:xfrm>
          <a:prstGeom prst="rect">
            <a:avLst/>
          </a:prstGeom>
          <a:noFill/>
        </p:spPr>
        <p:txBody>
          <a:bodyPr wrap="square" rtlCol="0">
            <a:spAutoFit/>
          </a:bodyPr>
          <a:lstStyle/>
          <a:p>
            <a:r>
              <a:rPr lang="en-ZA" dirty="0"/>
              <a:t>       </a:t>
            </a:r>
            <a:r>
              <a:rPr lang="en-ZA" dirty="0" err="1"/>
              <a:t>Node.Js</a:t>
            </a:r>
            <a:r>
              <a:rPr lang="en-ZA" dirty="0"/>
              <a:t> </a:t>
            </a:r>
            <a:r>
              <a:rPr lang="en-ZA" sz="2400" dirty="0"/>
              <a:t>  </a:t>
            </a:r>
            <a:r>
              <a:rPr lang="en-ZA" dirty="0"/>
              <a:t>                                Sanity                                                 Stripe</a:t>
            </a:r>
          </a:p>
          <a:p>
            <a:endParaRPr lang="en-ZA" dirty="0"/>
          </a:p>
          <a:p>
            <a:endParaRPr lang="en-ZA" dirty="0"/>
          </a:p>
          <a:p>
            <a:r>
              <a:rPr lang="en-ZA" dirty="0"/>
              <a:t>                               </a:t>
            </a:r>
          </a:p>
          <a:p>
            <a:endParaRPr lang="en-ZA" dirty="0"/>
          </a:p>
          <a:p>
            <a:endParaRPr lang="en-ZA" dirty="0"/>
          </a:p>
          <a:p>
            <a:r>
              <a:rPr lang="en-ZA" dirty="0"/>
              <a:t>  </a:t>
            </a:r>
          </a:p>
        </p:txBody>
      </p:sp>
      <p:pic>
        <p:nvPicPr>
          <p:cNvPr id="20" name="Picture 19">
            <a:extLst>
              <a:ext uri="{FF2B5EF4-FFF2-40B4-BE49-F238E27FC236}">
                <a16:creationId xmlns:a16="http://schemas.microsoft.com/office/drawing/2014/main" id="{99065C54-538A-896B-986D-B13165006CA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37550" y="4918736"/>
            <a:ext cx="857362" cy="857362"/>
          </a:xfrm>
          <a:prstGeom prst="rect">
            <a:avLst/>
          </a:prstGeom>
        </p:spPr>
      </p:pic>
      <p:pic>
        <p:nvPicPr>
          <p:cNvPr id="21" name="Picture 20">
            <a:extLst>
              <a:ext uri="{FF2B5EF4-FFF2-40B4-BE49-F238E27FC236}">
                <a16:creationId xmlns:a16="http://schemas.microsoft.com/office/drawing/2014/main" id="{7588CAED-4814-0EE3-DD57-45064245BCC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74926" y="4834246"/>
            <a:ext cx="859611" cy="859611"/>
          </a:xfrm>
          <a:prstGeom prst="rect">
            <a:avLst/>
          </a:prstGeom>
        </p:spPr>
      </p:pic>
      <p:pic>
        <p:nvPicPr>
          <p:cNvPr id="22" name="Picture 21">
            <a:extLst>
              <a:ext uri="{FF2B5EF4-FFF2-40B4-BE49-F238E27FC236}">
                <a16:creationId xmlns:a16="http://schemas.microsoft.com/office/drawing/2014/main" id="{89DABF50-DB59-4878-4012-CEE2212D57B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64867" y="4820603"/>
            <a:ext cx="859611" cy="859611"/>
          </a:xfrm>
          <a:prstGeom prst="rect">
            <a:avLst/>
          </a:prstGeom>
        </p:spPr>
      </p:pic>
      <p:sp>
        <p:nvSpPr>
          <p:cNvPr id="24" name="Slide Number Placeholder 23">
            <a:extLst>
              <a:ext uri="{FF2B5EF4-FFF2-40B4-BE49-F238E27FC236}">
                <a16:creationId xmlns:a16="http://schemas.microsoft.com/office/drawing/2014/main" id="{5A5748F9-ADAF-358D-9A88-AC609AFDE4BF}"/>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1812597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3760-985F-1EC4-1A88-8F35395A40E3}"/>
              </a:ext>
            </a:extLst>
          </p:cNvPr>
          <p:cNvSpPr>
            <a:spLocks noGrp="1"/>
          </p:cNvSpPr>
          <p:nvPr>
            <p:ph type="title"/>
          </p:nvPr>
        </p:nvSpPr>
        <p:spPr/>
        <p:txBody>
          <a:bodyPr/>
          <a:lstStyle/>
          <a:p>
            <a:r>
              <a:rPr lang="en-ZA" dirty="0"/>
              <a:t>Architecture Diagram &amp; Changes</a:t>
            </a:r>
          </a:p>
        </p:txBody>
      </p:sp>
      <p:pic>
        <p:nvPicPr>
          <p:cNvPr id="9" name="Content Placeholder 8">
            <a:extLst>
              <a:ext uri="{FF2B5EF4-FFF2-40B4-BE49-F238E27FC236}">
                <a16:creationId xmlns:a16="http://schemas.microsoft.com/office/drawing/2014/main" id="{0E236A94-0BCF-89C1-D290-290280E1DD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9538" y="1398245"/>
            <a:ext cx="6492158" cy="5278177"/>
          </a:xfrm>
        </p:spPr>
      </p:pic>
      <p:sp>
        <p:nvSpPr>
          <p:cNvPr id="10" name="TextBox 9">
            <a:extLst>
              <a:ext uri="{FF2B5EF4-FFF2-40B4-BE49-F238E27FC236}">
                <a16:creationId xmlns:a16="http://schemas.microsoft.com/office/drawing/2014/main" id="{41F18204-1DE3-7704-7A43-A5E3CE0AF38A}"/>
              </a:ext>
            </a:extLst>
          </p:cNvPr>
          <p:cNvSpPr txBox="1"/>
          <p:nvPr/>
        </p:nvSpPr>
        <p:spPr>
          <a:xfrm>
            <a:off x="7874000" y="1651000"/>
            <a:ext cx="3606800" cy="3416320"/>
          </a:xfrm>
          <a:prstGeom prst="rect">
            <a:avLst/>
          </a:prstGeom>
          <a:noFill/>
        </p:spPr>
        <p:txBody>
          <a:bodyPr wrap="square" rtlCol="0">
            <a:spAutoFit/>
          </a:bodyPr>
          <a:lstStyle/>
          <a:p>
            <a:r>
              <a:rPr lang="en-ZA" dirty="0"/>
              <a:t>This is the latest diagram, different from the original one from the first phase. Here are the changes I made:</a:t>
            </a:r>
            <a:br>
              <a:rPr lang="en-ZA" dirty="0"/>
            </a:br>
            <a:br>
              <a:rPr lang="en-ZA" dirty="0"/>
            </a:br>
            <a:r>
              <a:rPr lang="en-ZA" dirty="0"/>
              <a:t>1. I separated the Stripe API from the Sanity API because they are two different APIs and not one.</a:t>
            </a:r>
            <a:br>
              <a:rPr lang="en-ZA" dirty="0"/>
            </a:br>
            <a:br>
              <a:rPr lang="en-ZA" dirty="0"/>
            </a:br>
            <a:r>
              <a:rPr lang="en-ZA" dirty="0"/>
              <a:t>2. I shortened the descriptions of my diagrams.</a:t>
            </a:r>
          </a:p>
          <a:p>
            <a:endParaRPr lang="en-ZA" dirty="0"/>
          </a:p>
        </p:txBody>
      </p:sp>
      <p:sp>
        <p:nvSpPr>
          <p:cNvPr id="11" name="Slide Number Placeholder 10">
            <a:extLst>
              <a:ext uri="{FF2B5EF4-FFF2-40B4-BE49-F238E27FC236}">
                <a16:creationId xmlns:a16="http://schemas.microsoft.com/office/drawing/2014/main" id="{A4453686-A983-0769-DF9A-DEDF62B612B1}"/>
              </a:ext>
            </a:extLst>
          </p:cNvPr>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4265344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11CB-D721-A168-DC54-C6645DCC8104}"/>
              </a:ext>
            </a:extLst>
          </p:cNvPr>
          <p:cNvSpPr>
            <a:spLocks noGrp="1"/>
          </p:cNvSpPr>
          <p:nvPr>
            <p:ph type="title"/>
          </p:nvPr>
        </p:nvSpPr>
        <p:spPr/>
        <p:txBody>
          <a:bodyPr/>
          <a:lstStyle/>
          <a:p>
            <a:r>
              <a:rPr lang="en-ZA" dirty="0"/>
              <a:t>Front-End Screenshot</a:t>
            </a:r>
          </a:p>
        </p:txBody>
      </p:sp>
      <p:pic>
        <p:nvPicPr>
          <p:cNvPr id="5" name="Content Placeholder 4">
            <a:extLst>
              <a:ext uri="{FF2B5EF4-FFF2-40B4-BE49-F238E27FC236}">
                <a16:creationId xmlns:a16="http://schemas.microsoft.com/office/drawing/2014/main" id="{447291EE-6A76-58F3-F3B7-9EF1AAABE90C}"/>
              </a:ext>
            </a:extLst>
          </p:cNvPr>
          <p:cNvPicPr>
            <a:picLocks noGrp="1" noChangeAspect="1"/>
          </p:cNvPicPr>
          <p:nvPr>
            <p:ph idx="1"/>
          </p:nvPr>
        </p:nvPicPr>
        <p:blipFill>
          <a:blip r:embed="rId2"/>
          <a:stretch>
            <a:fillRect/>
          </a:stretch>
        </p:blipFill>
        <p:spPr>
          <a:xfrm>
            <a:off x="313001" y="1403280"/>
            <a:ext cx="8594198" cy="4549130"/>
          </a:xfrm>
        </p:spPr>
      </p:pic>
      <p:sp>
        <p:nvSpPr>
          <p:cNvPr id="6" name="TextBox 5">
            <a:extLst>
              <a:ext uri="{FF2B5EF4-FFF2-40B4-BE49-F238E27FC236}">
                <a16:creationId xmlns:a16="http://schemas.microsoft.com/office/drawing/2014/main" id="{D0A726A1-4A68-8B46-2D3F-89B60088E0D2}"/>
              </a:ext>
            </a:extLst>
          </p:cNvPr>
          <p:cNvSpPr txBox="1"/>
          <p:nvPr/>
        </p:nvSpPr>
        <p:spPr>
          <a:xfrm>
            <a:off x="9021499" y="1651000"/>
            <a:ext cx="2971800" cy="2862322"/>
          </a:xfrm>
          <a:prstGeom prst="rect">
            <a:avLst/>
          </a:prstGeom>
          <a:noFill/>
        </p:spPr>
        <p:txBody>
          <a:bodyPr wrap="square" rtlCol="0">
            <a:spAutoFit/>
          </a:bodyPr>
          <a:lstStyle/>
          <a:p>
            <a:r>
              <a:rPr lang="en-ZA" dirty="0"/>
              <a:t>This is the Home Page of the </a:t>
            </a:r>
            <a:r>
              <a:rPr lang="en-ZA" dirty="0" err="1"/>
              <a:t>Sidify</a:t>
            </a:r>
            <a:r>
              <a:rPr lang="en-ZA" dirty="0"/>
              <a:t> Store Web Application.</a:t>
            </a:r>
          </a:p>
          <a:p>
            <a:endParaRPr lang="en-ZA" dirty="0"/>
          </a:p>
          <a:p>
            <a:r>
              <a:rPr lang="en-ZA" dirty="0"/>
              <a:t>There are 4 links on the Navigation bar, which are the Home, Men, Women and Teens links, followed by a Cart link shoppers can view the items in their shopping cart</a:t>
            </a:r>
          </a:p>
        </p:txBody>
      </p:sp>
      <p:sp>
        <p:nvSpPr>
          <p:cNvPr id="7" name="Slide Number Placeholder 6">
            <a:extLst>
              <a:ext uri="{FF2B5EF4-FFF2-40B4-BE49-F238E27FC236}">
                <a16:creationId xmlns:a16="http://schemas.microsoft.com/office/drawing/2014/main" id="{2BD3FEBE-1B18-EB5D-B12D-81B8A9C6D7DF}"/>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403510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11CB-D721-A168-DC54-C6645DCC8104}"/>
              </a:ext>
            </a:extLst>
          </p:cNvPr>
          <p:cNvSpPr>
            <a:spLocks noGrp="1"/>
          </p:cNvSpPr>
          <p:nvPr>
            <p:ph type="title"/>
          </p:nvPr>
        </p:nvSpPr>
        <p:spPr/>
        <p:txBody>
          <a:bodyPr/>
          <a:lstStyle/>
          <a:p>
            <a:r>
              <a:rPr lang="en-ZA" dirty="0"/>
              <a:t>Back-End Screenshot</a:t>
            </a:r>
          </a:p>
        </p:txBody>
      </p:sp>
      <p:pic>
        <p:nvPicPr>
          <p:cNvPr id="5" name="Content Placeholder 4">
            <a:extLst>
              <a:ext uri="{FF2B5EF4-FFF2-40B4-BE49-F238E27FC236}">
                <a16:creationId xmlns:a16="http://schemas.microsoft.com/office/drawing/2014/main" id="{447291EE-6A76-58F3-F3B7-9EF1AAABE9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5898" y="1403279"/>
            <a:ext cx="8737601" cy="4622501"/>
          </a:xfrm>
        </p:spPr>
      </p:pic>
      <p:sp>
        <p:nvSpPr>
          <p:cNvPr id="3" name="TextBox 2">
            <a:extLst>
              <a:ext uri="{FF2B5EF4-FFF2-40B4-BE49-F238E27FC236}">
                <a16:creationId xmlns:a16="http://schemas.microsoft.com/office/drawing/2014/main" id="{948D4D3A-6343-6FC8-1C96-0A82DBC52F79}"/>
              </a:ext>
            </a:extLst>
          </p:cNvPr>
          <p:cNvSpPr txBox="1"/>
          <p:nvPr/>
        </p:nvSpPr>
        <p:spPr>
          <a:xfrm>
            <a:off x="9143999" y="2324100"/>
            <a:ext cx="3048001" cy="3693319"/>
          </a:xfrm>
          <a:prstGeom prst="rect">
            <a:avLst/>
          </a:prstGeom>
          <a:noFill/>
        </p:spPr>
        <p:txBody>
          <a:bodyPr wrap="square" rtlCol="0">
            <a:spAutoFit/>
          </a:bodyPr>
          <a:lstStyle/>
          <a:p>
            <a:r>
              <a:rPr lang="en-ZA" dirty="0"/>
              <a:t>This is the backend, where I create the Name of the product, the description, slug, price, category and then finally upload the images of the product.</a:t>
            </a:r>
          </a:p>
          <a:p>
            <a:endParaRPr lang="en-ZA" dirty="0"/>
          </a:p>
          <a:p>
            <a:r>
              <a:rPr lang="en-ZA" dirty="0"/>
              <a:t>Here I also link the Stripe ID to a specific product so that when a customer  adds a specific product to the cart and checks out, then Stripe can bill the correct product.</a:t>
            </a:r>
          </a:p>
        </p:txBody>
      </p:sp>
      <p:sp>
        <p:nvSpPr>
          <p:cNvPr id="4" name="Slide Number Placeholder 3">
            <a:extLst>
              <a:ext uri="{FF2B5EF4-FFF2-40B4-BE49-F238E27FC236}">
                <a16:creationId xmlns:a16="http://schemas.microsoft.com/office/drawing/2014/main" id="{C5B2AFFF-59B2-1A4C-EBB3-3E199CDFCA5D}"/>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68662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AB18-5FEE-7ADC-124F-E37A7D16F638}"/>
              </a:ext>
            </a:extLst>
          </p:cNvPr>
          <p:cNvSpPr>
            <a:spLocks noGrp="1"/>
          </p:cNvSpPr>
          <p:nvPr>
            <p:ph type="title"/>
          </p:nvPr>
        </p:nvSpPr>
        <p:spPr/>
        <p:txBody>
          <a:bodyPr/>
          <a:lstStyle/>
          <a:p>
            <a:r>
              <a:rPr lang="en-ZA" dirty="0"/>
              <a:t>Installation Instructions</a:t>
            </a:r>
          </a:p>
        </p:txBody>
      </p:sp>
      <p:sp>
        <p:nvSpPr>
          <p:cNvPr id="3" name="Content Placeholder 2">
            <a:extLst>
              <a:ext uri="{FF2B5EF4-FFF2-40B4-BE49-F238E27FC236}">
                <a16:creationId xmlns:a16="http://schemas.microsoft.com/office/drawing/2014/main" id="{881F0B78-B25E-8A79-CFAF-A1CB3BE43E93}"/>
              </a:ext>
            </a:extLst>
          </p:cNvPr>
          <p:cNvSpPr>
            <a:spLocks noGrp="1"/>
          </p:cNvSpPr>
          <p:nvPr>
            <p:ph idx="1"/>
          </p:nvPr>
        </p:nvSpPr>
        <p:spPr>
          <a:xfrm>
            <a:off x="549538" y="1474875"/>
            <a:ext cx="11090274" cy="4557625"/>
          </a:xfrm>
        </p:spPr>
        <p:txBody>
          <a:bodyPr>
            <a:normAutofit fontScale="92500" lnSpcReduction="10000"/>
          </a:bodyPr>
          <a:lstStyle/>
          <a:p>
            <a:r>
              <a:rPr lang="en-US" dirty="0"/>
              <a:t>To run this project locally on your machine is very simple. Before running this application, please note that you must have Node.js installed on your machine. If you don't have it on your machine, you can visit this link: </a:t>
            </a:r>
            <a:r>
              <a:rPr lang="en-US" dirty="0">
                <a:hlinkClick r:id="rId2"/>
              </a:rPr>
              <a:t>https://nodejs.org/en</a:t>
            </a:r>
            <a:r>
              <a:rPr lang="en-US" dirty="0"/>
              <a:t> and easily install it.</a:t>
            </a:r>
          </a:p>
          <a:p>
            <a:r>
              <a:rPr lang="en-US" dirty="0"/>
              <a:t>I would highly recommend that you use </a:t>
            </a:r>
            <a:r>
              <a:rPr lang="en-US" dirty="0">
                <a:hlinkClick r:id="rId3"/>
              </a:rPr>
              <a:t>Visual Studio Code</a:t>
            </a:r>
            <a:r>
              <a:rPr lang="en-US" dirty="0"/>
              <a:t> for ease of access. This can still be done using your terminal, but then you will have to change to the directory of this project. With Visual Studio Code, you just open a new terminal and then you are automatically directed to the location of this project.</a:t>
            </a:r>
          </a:p>
          <a:p>
            <a:r>
              <a:rPr lang="en-US" dirty="0"/>
              <a:t>Then you simply run "</a:t>
            </a:r>
            <a:r>
              <a:rPr lang="en-US" b="1" dirty="0" err="1"/>
              <a:t>npm</a:t>
            </a:r>
            <a:r>
              <a:rPr lang="en-US" b="1" dirty="0"/>
              <a:t> install</a:t>
            </a:r>
            <a:r>
              <a:rPr lang="en-US" dirty="0"/>
              <a:t>". This will install all the dependencies I installed and used when building this web application, to your machine. These dependencies and packages are in the </a:t>
            </a:r>
            <a:r>
              <a:rPr lang="en-US" dirty="0" err="1"/>
              <a:t>package.json</a:t>
            </a:r>
            <a:r>
              <a:rPr lang="en-US" dirty="0"/>
              <a:t> file.</a:t>
            </a:r>
          </a:p>
          <a:p>
            <a:r>
              <a:rPr lang="en-US" dirty="0"/>
              <a:t>After that, just simply type "</a:t>
            </a:r>
            <a:r>
              <a:rPr lang="en-US" b="1" dirty="0" err="1"/>
              <a:t>npm</a:t>
            </a:r>
            <a:r>
              <a:rPr lang="en-US" b="1" dirty="0"/>
              <a:t> run dev</a:t>
            </a:r>
            <a:r>
              <a:rPr lang="en-US" dirty="0"/>
              <a:t>" and then it will tell you that the project is running at this address: </a:t>
            </a:r>
            <a:r>
              <a:rPr lang="en-US" dirty="0">
                <a:hlinkClick r:id="rId4"/>
              </a:rPr>
              <a:t>http://localhost:3000</a:t>
            </a:r>
            <a:r>
              <a:rPr lang="en-US" dirty="0"/>
              <a:t>. You can either press the Ctrl button and click that link simultaneously and then it will open the project for you in your web browser OR you can just copy the link and then paste it on your web browser. The application will open and work as expected.</a:t>
            </a:r>
          </a:p>
          <a:p>
            <a:endParaRPr lang="en-ZA" dirty="0"/>
          </a:p>
        </p:txBody>
      </p:sp>
      <p:sp>
        <p:nvSpPr>
          <p:cNvPr id="4" name="Slide Number Placeholder 3">
            <a:extLst>
              <a:ext uri="{FF2B5EF4-FFF2-40B4-BE49-F238E27FC236}">
                <a16:creationId xmlns:a16="http://schemas.microsoft.com/office/drawing/2014/main" id="{1540400C-ED84-8A8D-9F60-6368ABB2D7DF}"/>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210838219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3247</TotalTime>
  <Words>1056</Words>
  <Application>Microsoft Office PowerPoint</Application>
  <PresentationFormat>Widescreen</PresentationFormat>
  <Paragraphs>77</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Sitka Heading</vt:lpstr>
      <vt:lpstr>Source Sans Pro</vt:lpstr>
      <vt:lpstr>3DFloatVTI</vt:lpstr>
      <vt:lpstr>        Mokuoane Sidney Ramphalile  DLBCSPJWD01  92122454 </vt:lpstr>
      <vt:lpstr>Table of Contents</vt:lpstr>
      <vt:lpstr>Sidify-Store</vt:lpstr>
      <vt:lpstr>Target Audience</vt:lpstr>
      <vt:lpstr>Technologies used: Front-End</vt:lpstr>
      <vt:lpstr>Architecture Diagram &amp; Changes</vt:lpstr>
      <vt:lpstr>Front-End Screenshot</vt:lpstr>
      <vt:lpstr>Back-End Screenshot</vt:lpstr>
      <vt:lpstr>Installation Instructions</vt:lpstr>
      <vt:lpstr>Reason for Technologies used: </vt:lpstr>
      <vt:lpstr>Screen Cast Demo of my Web 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Mokuoane Sidney Ramphalile  DLBCSPJWD01  92122454</dc:title>
  <dc:creator>Sidney Ramphalile</dc:creator>
  <cp:lastModifiedBy>Sidney Ramphalile</cp:lastModifiedBy>
  <cp:revision>6</cp:revision>
  <dcterms:created xsi:type="dcterms:W3CDTF">2024-01-23T09:17:13Z</dcterms:created>
  <dcterms:modified xsi:type="dcterms:W3CDTF">2024-01-26T14:17:58Z</dcterms:modified>
</cp:coreProperties>
</file>